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69" r:id="rId3"/>
    <p:sldId id="280" r:id="rId4"/>
    <p:sldId id="281" r:id="rId5"/>
    <p:sldId id="282" r:id="rId6"/>
    <p:sldId id="287" r:id="rId7"/>
    <p:sldId id="289" r:id="rId8"/>
    <p:sldId id="290" r:id="rId9"/>
    <p:sldId id="284" r:id="rId10"/>
    <p:sldId id="288" r:id="rId11"/>
    <p:sldId id="291" r:id="rId12"/>
    <p:sldId id="292" r:id="rId13"/>
    <p:sldId id="298" r:id="rId14"/>
    <p:sldId id="300" r:id="rId15"/>
    <p:sldId id="299" r:id="rId16"/>
    <p:sldId id="301" r:id="rId17"/>
    <p:sldId id="293" r:id="rId18"/>
    <p:sldId id="294" r:id="rId19"/>
    <p:sldId id="295" r:id="rId20"/>
    <p:sldId id="296" r:id="rId21"/>
    <p:sldId id="285" r:id="rId22"/>
    <p:sldId id="283" r:id="rId23"/>
    <p:sldId id="28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0C1D-F784-4605-BA81-BE64F1F3DA87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81459-D91A-4DD8-9020-6655A598B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7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35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64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20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5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95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8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12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960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936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36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290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04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82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579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27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65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39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078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411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D1534-7C6A-DD98-4763-012D2B2E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4B89C5-0F5C-BACB-FC1E-58D58E8C9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B6B33-5D76-6BC5-CD82-2F53BCE4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82865-C55F-16E4-E410-2869719B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7538E3-EC04-1806-C682-9FAEEDFE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80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CF8EA-73F9-C440-ACEB-F824925B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64E4B-3BC7-2A49-B79A-117A4A523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50AE2-C367-1674-53DC-98DE1474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B83053-E1BF-B4B0-24A3-F6DACD4C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DE1E5-B6DB-4364-FF8D-3A640DE2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9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7B003C-A9BF-B7E1-9292-1A0F6B25E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315A4B-7B9A-7C11-79FE-4F902D82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AF925-8C07-4B1D-77F7-70388531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D8B4D-D6CA-69D2-9225-64EE6179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F6B0DC-AC06-A02D-00FC-C67DC642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486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90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C156E-F2A6-6683-17DF-A397112F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615FF5-F7DD-570F-94EC-A47A20827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0D0CE8-1D5A-9294-D6B8-19DB6000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9E5AE-5999-E5F8-DCE6-640EE7E95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135EF0-0A1E-C8EF-9DFE-F3D5C91A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72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71971-B55E-CAE7-40E0-0921551BD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200A60-F274-6CE8-486F-EBB27047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DF469-D635-D9B9-79AE-F013FD5D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C05CE0-520A-257D-6208-6C22CF9D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F8C64C-32C5-A967-9798-78854A66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1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14E88-6D0F-4524-ED0C-561EDA2E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77EA3-EA38-9B6E-FFDA-201292D4E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348A1C-EF88-82B0-E733-B0E820976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B9EB7C-92D1-807A-E5A7-D3982D373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102CEC-7132-F7E4-C440-BD163765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D0D12-DF3A-AAF7-1B8D-F202426C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62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F2DB7-5378-7A69-6115-EAA0503F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1D676C-BA51-B9E4-D5CF-8B40E4598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88727F-652D-52E5-2BE4-89E032C29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0E856D-8C21-3454-1A7A-848EFAB7C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A987C0-FD52-7DBF-C316-4F1CAB5B7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40CBAD-EF0E-1D99-ED0F-759E3E68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F7D52-1487-5710-9ACA-361FED67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82C71F-197A-F454-055F-1BBFDB86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31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DB058-ADB8-FC2D-39AC-9AD60CDB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B48B9F-8AC1-9DF6-F3C4-FC1339FF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C2F519-4397-4C32-80AC-1C4C42DD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676AD1-A08C-01B1-A6DB-372D65D7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87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61FA77-AED4-1F4A-5C8B-94E2E9E2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6C0849-1354-436A-3D6A-38A709E3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198B8A-60E4-B49C-1BD8-2A1942FC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47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9DCA1-8F78-3291-3E2C-023EE593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66FEB-7F59-2FFD-E4E5-A8CB49D76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8DAA0E-56A3-6D03-E356-3D6041120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E38DCD-E0B2-B967-BD3E-2A234981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B70F2D-121B-C84C-EE87-0B649C51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C30712-B5AA-210B-1C60-063952F2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92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D640F-C319-C2E0-8FDE-1FD906A6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8D5D66-5C39-F400-59E9-6ABD4C10E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9F38BC-B0CC-5672-1C79-CD47F51BB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91A5DA-CA69-D97A-DC6E-4C54B800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77DA36-CB20-F1FE-C55E-24770A6C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75FF94-5CBF-B290-708E-8A6CEB91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07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290381-E840-BD5C-DFEB-2FBA39E0B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6468B4-8CB3-0662-5ED0-090029EC5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E4F14-484C-AE96-54EE-DD54E5290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A61CE-FD9B-483C-B06A-E55C9E55C21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CFA93-BF70-332B-07B7-E61B55B3E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FB363-026E-C716-77F0-6910A64EE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70198-20AD-49C7-B4F0-C73D798F4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9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50"/>
          <p:cNvSpPr/>
          <p:nvPr/>
        </p:nvSpPr>
        <p:spPr>
          <a:xfrm>
            <a:off x="635" y="-22225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blipFill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00803" y="416691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猪猪视频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69662" y="487479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期末作业</a:t>
            </a:r>
          </a:p>
        </p:txBody>
      </p:sp>
      <p:sp>
        <p:nvSpPr>
          <p:cNvPr id="49" name="矩形: 圆角 48"/>
          <p:cNvSpPr/>
          <p:nvPr/>
        </p:nvSpPr>
        <p:spPr>
          <a:xfrm>
            <a:off x="5069662" y="5792249"/>
            <a:ext cx="2076424" cy="3531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53D">
                  <a:alpha val="63000"/>
                  <a:lumMod val="92000"/>
                  <a:lumOff val="8000"/>
                </a:srgbClr>
              </a:gs>
              <a:gs pos="100000">
                <a:srgbClr val="1B5D5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汇报人：朱正阳 杨大宇</a:t>
            </a:r>
          </a:p>
        </p:txBody>
      </p:sp>
      <p:sp>
        <p:nvSpPr>
          <p:cNvPr id="56" name="任意多边形: 形状 55"/>
          <p:cNvSpPr/>
          <p:nvPr/>
        </p:nvSpPr>
        <p:spPr>
          <a:xfrm>
            <a:off x="635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solidFill>
            <a:srgbClr val="0065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825750" y="5851669"/>
            <a:ext cx="220164" cy="220164"/>
          </a:xfrm>
          <a:prstGeom prst="ellipse">
            <a:avLst/>
          </a:prstGeom>
          <a:noFill/>
          <a:ln>
            <a:solidFill>
              <a:srgbClr val="1B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146086" y="5851669"/>
            <a:ext cx="220164" cy="220164"/>
          </a:xfrm>
          <a:prstGeom prst="ellipse">
            <a:avLst/>
          </a:prstGeom>
          <a:noFill/>
          <a:ln>
            <a:solidFill>
              <a:srgbClr val="006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E:\高校专属PPT\nnu-logo.pngnnu-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35705" y="1912620"/>
            <a:ext cx="4721860" cy="881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CF94D0-0680-3069-25CB-CD61D4862557}"/>
              </a:ext>
            </a:extLst>
          </p:cNvPr>
          <p:cNvSpPr txBox="1"/>
          <p:nvPr/>
        </p:nvSpPr>
        <p:spPr>
          <a:xfrm>
            <a:off x="800099" y="876712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ListView -- ListViewFragment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使用简单的继承自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BaseFragment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的实现类，其显示内容为数据库中所有用户的所有视频，通过查询数据库的方式去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InitData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，单个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item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实现点击播放以及暂停功能。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视频播放具体实现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页面说明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  <a:endParaRPr lang="zh-CN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8936BC-988B-13F7-661B-34ED7B8FD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2428735"/>
            <a:ext cx="1096480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5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CF94D0-0680-3069-25CB-CD61D4862557}"/>
              </a:ext>
            </a:extLst>
          </p:cNvPr>
          <p:cNvSpPr txBox="1"/>
          <p:nvPr/>
        </p:nvSpPr>
        <p:spPr>
          <a:xfrm>
            <a:off x="517357" y="750380"/>
            <a:ext cx="61722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首先在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fragment_channel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页面显示视频列表，该列表最外层使用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SwipeRefreshLayout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布局，这是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Google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官方推荐的下拉刷新布局控件，只需要把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RecycleView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或者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ListView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放在里面就可以实现简单的下拉刷新。</a:t>
            </a:r>
          </a:p>
          <a:p>
            <a:br>
              <a:rPr lang="zh-CN" altLang="en-US" dirty="0"/>
            </a:br>
            <a:r>
              <a:rPr lang="zh-CN" altLang="en-US" dirty="0"/>
              <a:t>下拉刷新</a:t>
            </a:r>
            <a:r>
              <a:rPr lang="en-US" altLang="zh-CN" dirty="0"/>
              <a:t>SwipeRefreshLayout</a:t>
            </a:r>
          </a:p>
          <a:p>
            <a:r>
              <a:rPr lang="zh-CN" altLang="en-US" dirty="0"/>
              <a:t>在需要刷新视频内容的</a:t>
            </a:r>
            <a:r>
              <a:rPr lang="en-US" altLang="zh-CN" dirty="0"/>
              <a:t>ChannelFragment</a:t>
            </a:r>
            <a:r>
              <a:rPr lang="zh-CN" altLang="en-US" dirty="0"/>
              <a:t>中，代码如下。</a:t>
            </a:r>
          </a:p>
          <a:p>
            <a:endParaRPr lang="zh-CN" altLang="en-US" dirty="0"/>
          </a:p>
          <a:p>
            <a:r>
              <a:rPr lang="zh-CN" altLang="en-US" dirty="0"/>
              <a:t>其中，刷新算法</a:t>
            </a:r>
            <a:r>
              <a:rPr lang="en-US" altLang="zh-CN" dirty="0"/>
              <a:t>updateChannelId</a:t>
            </a:r>
            <a:r>
              <a:rPr lang="zh-CN" altLang="en-US" dirty="0"/>
              <a:t>通过一个</a:t>
            </a:r>
            <a:r>
              <a:rPr lang="en-US" altLang="zh-CN" dirty="0"/>
              <a:t>List&lt;String&gt; remainingChannels</a:t>
            </a:r>
            <a:r>
              <a:rPr lang="zh-CN" altLang="en-US" dirty="0"/>
              <a:t>，每次从中选择随机项（视频</a:t>
            </a:r>
            <a:r>
              <a:rPr lang="en-US" altLang="zh-CN" dirty="0"/>
              <a:t>id</a:t>
            </a:r>
            <a:r>
              <a:rPr lang="zh-CN" altLang="en-US" dirty="0"/>
              <a:t>），然后从列表中移除。当移除为空的时候，使用 </a:t>
            </a:r>
            <a:r>
              <a:rPr lang="en-US" altLang="zh-CN" dirty="0"/>
              <a:t>Collections.shuffle(remainingChannels);</a:t>
            </a:r>
            <a:r>
              <a:rPr lang="zh-CN" altLang="en-US" dirty="0"/>
              <a:t>进行打乱，从而进行下一轮的随机刷新选择。</a:t>
            </a:r>
            <a:endParaRPr lang="en-US" altLang="zh-CN" dirty="0"/>
          </a:p>
          <a:p>
            <a:endParaRPr lang="zh-CN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556CA5-7CA5-24DD-6E9E-B3DC07316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30" y="825621"/>
            <a:ext cx="5228386" cy="5545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CDA306-9C2B-65B5-F6B0-B7A2E111E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30" y="4511520"/>
            <a:ext cx="6967846" cy="1614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3C9AD6-7F9F-EE85-0C22-805414218B0A}"/>
              </a:ext>
            </a:extLst>
          </p:cNvPr>
          <p:cNvSpPr txBox="1"/>
          <p:nvPr/>
        </p:nvSpPr>
        <p:spPr>
          <a:xfrm>
            <a:off x="517357" y="487279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仿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Youtube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视频播放页面</a:t>
            </a:r>
          </a:p>
        </p:txBody>
      </p:sp>
    </p:spTree>
    <p:extLst>
      <p:ext uri="{BB962C8B-B14F-4D97-AF65-F5344CB8AC3E}">
        <p14:creationId xmlns:p14="http://schemas.microsoft.com/office/powerpoint/2010/main" val="396455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378E048-BB38-25A2-128B-13BDFFE2A7E9}"/>
              </a:ext>
            </a:extLst>
          </p:cNvPr>
          <p:cNvSpPr txBox="1"/>
          <p:nvPr/>
        </p:nvSpPr>
        <p:spPr>
          <a:xfrm>
            <a:off x="559468" y="836194"/>
            <a:ext cx="646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数据请求则是使用</a:t>
            </a:r>
            <a:r>
              <a:rPr lang="en-US" altLang="zh-CN" dirty="0"/>
              <a:t>OkHTTP </a:t>
            </a:r>
            <a:r>
              <a:rPr lang="zh-CN" altLang="en-US" dirty="0"/>
              <a:t>请求</a:t>
            </a:r>
            <a:r>
              <a:rPr lang="en-US" altLang="zh-CN" dirty="0"/>
              <a:t>Url + AsyncTask </a:t>
            </a:r>
            <a:r>
              <a:rPr lang="zh-CN" altLang="en-US" dirty="0"/>
              <a:t>异步网络请求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B0574C-32CA-0C6F-CC38-EE5EF0BF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5" y="1205525"/>
            <a:ext cx="10081923" cy="41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2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378E048-BB38-25A2-128B-13BDFFE2A7E9}"/>
              </a:ext>
            </a:extLst>
          </p:cNvPr>
          <p:cNvSpPr txBox="1"/>
          <p:nvPr/>
        </p:nvSpPr>
        <p:spPr>
          <a:xfrm>
            <a:off x="559468" y="836194"/>
            <a:ext cx="646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视频播放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+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评论区页面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667DDB-1962-BAD5-0DC9-7E66D1681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093" y="836194"/>
            <a:ext cx="4281907" cy="54824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EF9020-8CE9-4439-DA93-C3F0B07B4090}"/>
              </a:ext>
            </a:extLst>
          </p:cNvPr>
          <p:cNvSpPr txBox="1"/>
          <p:nvPr/>
        </p:nvSpPr>
        <p:spPr>
          <a:xfrm>
            <a:off x="523373" y="1674674"/>
            <a:ext cx="74956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在实现的时候，大部分代码和视频列表部分类似。需要实现</a:t>
            </a:r>
            <a:r>
              <a:rPr lang="en-US" altLang="zh-CN" dirty="0"/>
              <a:t>VideoCommentAdapter</a:t>
            </a:r>
            <a:r>
              <a:rPr lang="zh-CN" altLang="en-US" dirty="0"/>
              <a:t>，用作评论适配器；实现内部类</a:t>
            </a:r>
            <a:r>
              <a:rPr lang="en-US" altLang="zh-CN" dirty="0"/>
              <a:t>CommentHolder</a:t>
            </a:r>
            <a:r>
              <a:rPr lang="zh-CN" altLang="en-US" dirty="0"/>
              <a:t>，用于每条评论视图控件的绑定；</a:t>
            </a:r>
            <a:r>
              <a:rPr lang="en-US" altLang="zh-CN" dirty="0"/>
              <a:t>CommentDataModel</a:t>
            </a:r>
            <a:r>
              <a:rPr lang="zh-CN" altLang="en-US" dirty="0"/>
              <a:t>类，用作评论数据的存储；在</a:t>
            </a:r>
            <a:r>
              <a:rPr lang="en-US" altLang="zh-CN" dirty="0"/>
              <a:t>YoutubeVideoPlayActivity</a:t>
            </a:r>
            <a:r>
              <a:rPr lang="zh-CN" altLang="en-US" dirty="0"/>
              <a:t>中，也需要实现</a:t>
            </a:r>
            <a:r>
              <a:rPr lang="en-US" altLang="zh-CN" dirty="0"/>
              <a:t>VIDEO_COMMENTS_URL() </a:t>
            </a:r>
            <a:r>
              <a:rPr lang="zh-CN" altLang="en-US" dirty="0"/>
              <a:t>获得评论</a:t>
            </a:r>
            <a:r>
              <a:rPr lang="en-US" altLang="zh-CN" dirty="0"/>
              <a:t>Url</a:t>
            </a:r>
            <a:r>
              <a:rPr lang="zh-CN" altLang="en-US" dirty="0"/>
              <a:t>，</a:t>
            </a:r>
            <a:r>
              <a:rPr lang="en-US" altLang="zh-CN" dirty="0"/>
              <a:t>RequestComment </a:t>
            </a:r>
            <a:r>
              <a:rPr lang="zh-CN" altLang="en-US" dirty="0"/>
              <a:t>类用于异步网络请求，</a:t>
            </a:r>
            <a:r>
              <a:rPr lang="en-US" altLang="zh-CN" dirty="0"/>
              <a:t>parseCommentListFromJson </a:t>
            </a:r>
            <a:r>
              <a:rPr lang="zh-CN" altLang="en-US" dirty="0"/>
              <a:t>用于解析评论信息等。</a:t>
            </a:r>
          </a:p>
        </p:txBody>
      </p:sp>
    </p:spTree>
    <p:extLst>
      <p:ext uri="{BB962C8B-B14F-4D97-AF65-F5344CB8AC3E}">
        <p14:creationId xmlns:p14="http://schemas.microsoft.com/office/powerpoint/2010/main" val="314596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B7BBC59-36D7-7919-1A97-3ECED2CD9633}"/>
              </a:ext>
            </a:extLst>
          </p:cNvPr>
          <p:cNvSpPr txBox="1"/>
          <p:nvPr/>
        </p:nvSpPr>
        <p:spPr>
          <a:xfrm>
            <a:off x="673769" y="744773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视频播放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WebView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与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iFrame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451-80D2-2E5F-FA80-3ECE992B7373}"/>
              </a:ext>
            </a:extLst>
          </p:cNvPr>
          <p:cNvSpPr txBox="1"/>
          <p:nvPr/>
        </p:nvSpPr>
        <p:spPr>
          <a:xfrm>
            <a:off x="673769" y="1201838"/>
            <a:ext cx="6388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播放视频采用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嵌入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语言的方式实现。这是因为需要调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提供的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iFrame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框架，实现获取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视频源。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D21879-92A4-2999-6178-27E91B5E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959" y="258678"/>
            <a:ext cx="4859774" cy="620227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823AC5-53C4-2204-31EE-F9D37103D6CF}"/>
              </a:ext>
            </a:extLst>
          </p:cNvPr>
          <p:cNvSpPr txBox="1"/>
          <p:nvPr/>
        </p:nvSpPr>
        <p:spPr>
          <a:xfrm>
            <a:off x="673769" y="2397534"/>
            <a:ext cx="64729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onYouTubeIframeAPIReady </a:t>
            </a:r>
            <a:r>
              <a:rPr lang="zh-CN" altLang="en-US" dirty="0"/>
              <a:t>函数会在播放器 </a:t>
            </a:r>
            <a:r>
              <a:rPr lang="en-US" altLang="zh-CN" dirty="0"/>
              <a:t>API </a:t>
            </a:r>
            <a:r>
              <a:rPr lang="zh-CN" altLang="en-US" dirty="0"/>
              <a:t>代码下载后马上运行，构造视频播放器对象。</a:t>
            </a:r>
          </a:p>
          <a:p>
            <a:r>
              <a:rPr lang="en-US" altLang="zh-CN" dirty="0"/>
              <a:t>2. onPlayerReady </a:t>
            </a:r>
            <a:r>
              <a:rPr lang="zh-CN" altLang="en-US" dirty="0"/>
              <a:t>在 </a:t>
            </a:r>
            <a:r>
              <a:rPr lang="en-US" altLang="zh-CN" dirty="0"/>
              <a:t>onReady </a:t>
            </a:r>
            <a:r>
              <a:rPr lang="zh-CN" altLang="en-US" dirty="0"/>
              <a:t>事件触发时运行</a:t>
            </a:r>
          </a:p>
          <a:p>
            <a:r>
              <a:rPr lang="en-US" altLang="zh-CN" dirty="0"/>
              <a:t>API</a:t>
            </a:r>
            <a:r>
              <a:rPr lang="zh-CN" altLang="en-US" dirty="0"/>
              <a:t>会在播放器状态改变时调用 </a:t>
            </a:r>
            <a:r>
              <a:rPr lang="en-US" altLang="zh-CN" dirty="0"/>
              <a:t>onPlayerStateChange </a:t>
            </a:r>
            <a:r>
              <a:rPr lang="zh-CN" altLang="en-US" dirty="0"/>
              <a:t>函数，指示播放器正在播放、已暂停、已完成等等。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使用</a:t>
            </a:r>
            <a:r>
              <a:rPr lang="en-US" altLang="zh-CN" dirty="0"/>
              <a:t>iFrame</a:t>
            </a:r>
            <a:r>
              <a:rPr lang="zh-CN" altLang="en-US" dirty="0"/>
              <a:t>的好处，可以方便的解析视频源，获取</a:t>
            </a:r>
            <a:r>
              <a:rPr lang="en-US" altLang="zh-CN" dirty="0"/>
              <a:t>Youtube</a:t>
            </a:r>
            <a:r>
              <a:rPr lang="zh-CN" altLang="en-US" dirty="0"/>
              <a:t>提供的视频播放器功能（倍速，暂停，快进，画质设置等）且完美兼容嵌入到</a:t>
            </a:r>
            <a:r>
              <a:rPr lang="en-US" altLang="zh-CN" dirty="0"/>
              <a:t>APP</a:t>
            </a:r>
            <a:r>
              <a:rPr lang="zh-CN" altLang="en-US" dirty="0"/>
              <a:t>中。</a:t>
            </a:r>
          </a:p>
        </p:txBody>
      </p:sp>
    </p:spTree>
    <p:extLst>
      <p:ext uri="{BB962C8B-B14F-4D97-AF65-F5344CB8AC3E}">
        <p14:creationId xmlns:p14="http://schemas.microsoft.com/office/powerpoint/2010/main" val="304456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4403BC6-E503-53ED-3C05-6A69EA826162}"/>
              </a:ext>
            </a:extLst>
          </p:cNvPr>
          <p:cNvSpPr txBox="1"/>
          <p:nvPr/>
        </p:nvSpPr>
        <p:spPr>
          <a:xfrm>
            <a:off x="505327" y="648521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横屏全屏播放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E306BD-13EC-E620-0E55-CCAC0AF4998E}"/>
              </a:ext>
            </a:extLst>
          </p:cNvPr>
          <p:cNvSpPr txBox="1"/>
          <p:nvPr/>
        </p:nvSpPr>
        <p:spPr>
          <a:xfrm>
            <a:off x="505327" y="1267739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采用重设布局参数的方式解决。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当传感器检测到横屏时，能够自动将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WebView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的布局重设，并重新加载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Landscape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摸索下的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（长宽参数改变），同时”隐藏“评论区视，隐藏状态栏和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信息栏。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428C0F-35A6-6CA9-6E8D-203B3BA7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77" y="2717954"/>
            <a:ext cx="7182853" cy="28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32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C57FD87-39AE-AAED-EEBC-162383A0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4" y="363955"/>
            <a:ext cx="6320738" cy="61300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1F211E-3F74-9FC3-F62D-7B232215C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16" y="2623737"/>
            <a:ext cx="5073990" cy="2566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E16D36-F9D8-C1A7-6ABA-DF530A551F1B}"/>
              </a:ext>
            </a:extLst>
          </p:cNvPr>
          <p:cNvSpPr txBox="1"/>
          <p:nvPr/>
        </p:nvSpPr>
        <p:spPr>
          <a:xfrm>
            <a:off x="7030544" y="1823210"/>
            <a:ext cx="473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横屏实现效果图</a:t>
            </a:r>
          </a:p>
        </p:txBody>
      </p:sp>
    </p:spTree>
    <p:extLst>
      <p:ext uri="{BB962C8B-B14F-4D97-AF65-F5344CB8AC3E}">
        <p14:creationId xmlns:p14="http://schemas.microsoft.com/office/powerpoint/2010/main" val="2253352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089CCF7-BD3C-0A4B-D319-0DD09FED3506}"/>
              </a:ext>
            </a:extLst>
          </p:cNvPr>
          <p:cNvSpPr txBox="1"/>
          <p:nvPr/>
        </p:nvSpPr>
        <p:spPr>
          <a:xfrm>
            <a:off x="655721" y="666568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抖音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-- 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-apple-system"/>
              </a:rPr>
              <a:t>TikTokListFragment</a:t>
            </a:r>
            <a:endParaRPr lang="en-US" altLang="zh-CN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1D555C-1E91-7BFB-C2D9-78D60B88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48" y="1236670"/>
            <a:ext cx="10855324" cy="35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89CCF7-BD3C-0A4B-D319-0DD09FED3506}"/>
              </a:ext>
            </a:extLst>
          </p:cNvPr>
          <p:cNvSpPr txBox="1"/>
          <p:nvPr/>
        </p:nvSpPr>
        <p:spPr>
          <a:xfrm>
            <a:off x="655721" y="666568"/>
            <a:ext cx="749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视图显示</a:t>
            </a:r>
          </a:p>
          <a:p>
            <a:pPr algn="l"/>
            <a:r>
              <a:rPr lang="en-US" altLang="zh-CN" b="1" i="0" dirty="0" err="1">
                <a:solidFill>
                  <a:srgbClr val="1F2328"/>
                </a:solidFill>
                <a:effectLst/>
                <a:latin typeface="-apple-system"/>
              </a:rPr>
              <a:t>fragment_tiktok_list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设置主要格式，里面就设置一个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RecycleView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，然后定义了一个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-apple-system"/>
              </a:rPr>
              <a:t>item_tiktok_list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来设置每一块的布局，包括视频跟标题。</a:t>
            </a:r>
            <a:endParaRPr lang="en-US" altLang="zh-CN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2FCFDA-2FEC-36C6-39E7-F54C53D2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1831555"/>
            <a:ext cx="7826541" cy="40685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A6760E9-5019-DAD2-CACF-7457EC93E212}"/>
              </a:ext>
            </a:extLst>
          </p:cNvPr>
          <p:cNvSpPr txBox="1"/>
          <p:nvPr/>
        </p:nvSpPr>
        <p:spPr>
          <a:xfrm>
            <a:off x="8305800" y="2308333"/>
            <a:ext cx="3717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onCreateViewHolder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方法用于创建并返回一个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对象。这个对象表示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中每个列表项的视图。</a:t>
            </a:r>
          </a:p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onBindViewHolder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方法用于将数据绑定到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中的视图上。它从数据集合中获取特定位置的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TiktokBean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对象，然后将其标题设置到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上，将封面图加载到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中。</a:t>
            </a:r>
          </a:p>
        </p:txBody>
      </p:sp>
    </p:spTree>
    <p:extLst>
      <p:ext uri="{BB962C8B-B14F-4D97-AF65-F5344CB8AC3E}">
        <p14:creationId xmlns:p14="http://schemas.microsoft.com/office/powerpoint/2010/main" val="2223009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F8575F8-F879-4F54-6E2B-A9EF8066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366" y="1035900"/>
            <a:ext cx="6119634" cy="51703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AF3A38-231B-B4F6-1FD6-5B5351101D6B}"/>
              </a:ext>
            </a:extLst>
          </p:cNvPr>
          <p:cNvSpPr txBox="1"/>
          <p:nvPr/>
        </p:nvSpPr>
        <p:spPr>
          <a:xfrm>
            <a:off x="776036" y="1418134"/>
            <a:ext cx="4716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TikTokListViewHolder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是一个内部类，表示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中每个列表项的视图持有者。它包含了列表项中显示的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，以及一个点击事件监听器。当列表项被点击时，它会启动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TikTok2Activity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，并传递相应的位置信息。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12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0" y="381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/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71139" y="1028700"/>
            <a:ext cx="1774845" cy="960541"/>
            <a:chOff x="5576876" y="540040"/>
            <a:chExt cx="1774845" cy="960541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登陆注册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80569" y="1028700"/>
            <a:ext cx="3980577" cy="960541"/>
            <a:chOff x="8704421" y="540040"/>
            <a:chExt cx="3980577" cy="960541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39805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总页面布局</a:t>
              </a:r>
              <a:r>
                <a:rPr lang="en-US" altLang="zh-CN" sz="2800" b="1" spc="300" dirty="0">
                  <a:solidFill>
                    <a:schemeClr val="tx2">
                      <a:lumMod val="50000"/>
                    </a:schemeClr>
                  </a:solidFill>
                </a:rPr>
                <a:t>-</a:t>
              </a:r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组件通信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2569934" cy="929999"/>
            <a:chOff x="5576876" y="2230747"/>
            <a:chExt cx="2569934" cy="929999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视频播放页面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rgbClr val="00653D"/>
                </a:solidFill>
                <a:latin typeface="+mj-lt"/>
              </a:rPr>
              <a:t>.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116549" y="413914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rgbClr val="00653D"/>
                </a:solidFill>
              </a:rPr>
              <a:t>项目结构</a:t>
            </a: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66794" y="6583649"/>
            <a:ext cx="18084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正德厚生笃学敏行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63349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nnu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315" y="158750"/>
            <a:ext cx="2215515" cy="41402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D7642F5-566F-51BB-EA41-AF73CF07695E}"/>
              </a:ext>
            </a:extLst>
          </p:cNvPr>
          <p:cNvGrpSpPr/>
          <p:nvPr/>
        </p:nvGrpSpPr>
        <p:grpSpPr>
          <a:xfrm>
            <a:off x="8080569" y="2688313"/>
            <a:ext cx="2569934" cy="960541"/>
            <a:chOff x="8704421" y="540040"/>
            <a:chExt cx="2569934" cy="96054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8F4BB6A-ECE1-38A3-FF0E-CCFF790D7F64}"/>
                </a:ext>
              </a:extLst>
            </p:cNvPr>
            <p:cNvSpPr txBox="1"/>
            <p:nvPr/>
          </p:nvSpPr>
          <p:spPr>
            <a:xfrm>
              <a:off x="8704421" y="540040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86986B-2576-4B75-B492-751A03517C4E}"/>
                </a:ext>
              </a:extLst>
            </p:cNvPr>
            <p:cNvSpPr txBox="1"/>
            <p:nvPr/>
          </p:nvSpPr>
          <p:spPr>
            <a:xfrm>
              <a:off x="8704421" y="977361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个人中心页面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687242-4A20-A1E6-F969-BA66146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73" y="341616"/>
            <a:ext cx="3270584" cy="15066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CE1469-68D1-A42D-FEF5-DE16ED9ABE78}"/>
              </a:ext>
            </a:extLst>
          </p:cNvPr>
          <p:cNvSpPr txBox="1"/>
          <p:nvPr/>
        </p:nvSpPr>
        <p:spPr>
          <a:xfrm>
            <a:off x="348916" y="1043369"/>
            <a:ext cx="51916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TikTok2Activity </a:t>
            </a:r>
            <a:endParaRPr lang="en-US" altLang="zh-CN" dirty="0"/>
          </a:p>
          <a:p>
            <a:r>
              <a:rPr lang="en-US" altLang="zh-CN" dirty="0"/>
              <a:t>initVideoView </a:t>
            </a:r>
            <a:r>
              <a:rPr lang="zh-CN" altLang="en-US" dirty="0"/>
              <a:t>方法初始化了视频播放组件 </a:t>
            </a:r>
            <a:r>
              <a:rPr lang="en-US" altLang="zh-CN" dirty="0"/>
              <a:t>VideoView </a:t>
            </a:r>
            <a:r>
              <a:rPr lang="zh-CN" altLang="en-US" dirty="0"/>
              <a:t>和相关的控制器 </a:t>
            </a:r>
            <a:r>
              <a:rPr lang="en-US" altLang="zh-CN" dirty="0"/>
              <a:t>TikTokController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initViewPager </a:t>
            </a:r>
            <a:r>
              <a:rPr lang="zh-CN" altLang="en-US" dirty="0"/>
              <a:t>方法初始化了垂直滚动的 </a:t>
            </a:r>
            <a:r>
              <a:rPr lang="en-US" altLang="zh-CN" dirty="0"/>
              <a:t>ViewPager</a:t>
            </a:r>
            <a:r>
              <a:rPr lang="zh-CN" altLang="en-US" dirty="0"/>
              <a:t>，设置了适配器、页面切换监听器以及预加载管理器。</a:t>
            </a:r>
          </a:p>
          <a:p>
            <a:r>
              <a:rPr lang="en-US" altLang="zh-CN" dirty="0"/>
              <a:t>startPlay </a:t>
            </a:r>
            <a:r>
              <a:rPr lang="zh-CN" altLang="en-US" dirty="0"/>
              <a:t>方法用于开始播放指定位置的视频。在滚动页面时，根据页面位置找到对应的 </a:t>
            </a:r>
            <a:r>
              <a:rPr lang="en-US" altLang="zh-CN" dirty="0"/>
              <a:t>ViewHolder</a:t>
            </a:r>
            <a:r>
              <a:rPr lang="zh-CN" altLang="en-US" dirty="0"/>
              <a:t>，通过 </a:t>
            </a:r>
            <a:r>
              <a:rPr lang="en-US" altLang="zh-CN" dirty="0"/>
              <a:t>VideoView </a:t>
            </a:r>
            <a:r>
              <a:rPr lang="zh-CN" altLang="en-US" dirty="0"/>
              <a:t>播放视频。</a:t>
            </a:r>
          </a:p>
          <a:p>
            <a:r>
              <a:rPr lang="en-US" altLang="zh-CN" dirty="0"/>
              <a:t>addData </a:t>
            </a:r>
            <a:r>
              <a:rPr lang="zh-CN" altLang="en-US" dirty="0"/>
              <a:t>方法用于添加视频数据，从 </a:t>
            </a:r>
            <a:r>
              <a:rPr lang="en-US" altLang="zh-CN" dirty="0"/>
              <a:t>DataUtil </a:t>
            </a:r>
            <a:r>
              <a:rPr lang="zh-CN" altLang="en-US" dirty="0"/>
              <a:t>中获取 </a:t>
            </a:r>
            <a:r>
              <a:rPr lang="en-US" altLang="zh-CN" dirty="0"/>
              <a:t>TikTok </a:t>
            </a:r>
            <a:r>
              <a:rPr lang="zh-CN" altLang="en-US" dirty="0"/>
              <a:t>风格的数据并更新适配器。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F5890E-B647-81DC-D9D3-2099BE2C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59373"/>
            <a:ext cx="5191626" cy="29864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3448BB-C524-62BB-C1A0-DD3C454A8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884" y="1973017"/>
            <a:ext cx="5937584" cy="122005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80E5145-5D9C-C89A-EF35-1DD458558981}"/>
              </a:ext>
            </a:extLst>
          </p:cNvPr>
          <p:cNvSpPr txBox="1"/>
          <p:nvPr/>
        </p:nvSpPr>
        <p:spPr>
          <a:xfrm>
            <a:off x="348916" y="4433637"/>
            <a:ext cx="523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视频数据来源于文件中已经配置好了的视频链接（通过爬虫获取）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4738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个人中心页面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DD5AC15-8246-811F-15BB-952DF7DF393B}"/>
              </a:ext>
            </a:extLst>
          </p:cNvPr>
          <p:cNvSpPr txBox="1"/>
          <p:nvPr/>
        </p:nvSpPr>
        <p:spPr>
          <a:xfrm>
            <a:off x="4624230" y="3073821"/>
            <a:ext cx="6659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这里主要实现一些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的关于账户的操作，包括退出登录，修改密码，显示个人信息等操作。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该页面通过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Intent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进行组件间的通信，从登录页面获取到当前登录用户的信息，并显示在用户名中，同时作用于修改密码操作。</a:t>
            </a:r>
          </a:p>
        </p:txBody>
      </p:sp>
    </p:spTree>
    <p:extLst>
      <p:ext uri="{BB962C8B-B14F-4D97-AF65-F5344CB8AC3E}">
        <p14:creationId xmlns:p14="http://schemas.microsoft.com/office/powerpoint/2010/main" val="135346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18534DD-D385-E247-6C90-C24689FC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162" y="839093"/>
            <a:ext cx="4682838" cy="53949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948997-78DA-EE56-4C89-50FF57B45354}"/>
              </a:ext>
            </a:extLst>
          </p:cNvPr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页面布局采用</a:t>
            </a:r>
            <a:r>
              <a:rPr lang="en-US" altLang="zh-CN" dirty="0"/>
              <a:t>LinearLayout</a:t>
            </a:r>
            <a:r>
              <a:rPr lang="zh-CN" altLang="en-US" dirty="0"/>
              <a:t>，里面嵌套多个</a:t>
            </a:r>
            <a:r>
              <a:rPr lang="en-US" altLang="zh-CN" dirty="0"/>
              <a:t>RelativeLayout</a:t>
            </a:r>
            <a:r>
              <a:rPr lang="zh-CN" altLang="en-US" dirty="0"/>
              <a:t>内容，用来展示每一个操作选项。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E2BADE-AC71-B013-DFED-B31FD0F7A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78" y="2132210"/>
            <a:ext cx="6044980" cy="34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C7CAC4F-53A7-9C95-08A7-8CDE3E144FDC}"/>
              </a:ext>
            </a:extLst>
          </p:cNvPr>
          <p:cNvSpPr txBox="1"/>
          <p:nvPr/>
        </p:nvSpPr>
        <p:spPr>
          <a:xfrm>
            <a:off x="1221204" y="1087538"/>
            <a:ext cx="8097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修改密码功能，为了减少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的设计数量，选择使用弹窗的形式进行操作。通过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LayoutInflater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创建一个自定义的视图（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R.layout.dialog_update_password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），该视图包含三个输入框用于输入原密码、新密码和确认新密码。在点击确定按钮时，可以通过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view.findViewById()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获取输入框的引用，并获取输入的内容进行相应的处理。确保在你的布局文件中包含了这三个输入框。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78AE16-3127-636B-5EC0-2802A4E61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105" y="2612063"/>
            <a:ext cx="4796895" cy="36220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C3A027E-FD72-AEF3-C49E-BCBE946E87C4}"/>
              </a:ext>
            </a:extLst>
          </p:cNvPr>
          <p:cNvSpPr txBox="1"/>
          <p:nvPr/>
        </p:nvSpPr>
        <p:spPr>
          <a:xfrm>
            <a:off x="6509084" y="3025942"/>
            <a:ext cx="466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同时其余操作选项也是采用这种方式实现，点击登出按钮时，会有弹窗警告。</a:t>
            </a:r>
            <a:endParaRPr lang="en-US" altLang="zh-CN" dirty="0"/>
          </a:p>
          <a:p>
            <a:r>
              <a:rPr lang="zh-CN" altLang="en-US" dirty="0"/>
              <a:t>“关于我们”按钮则是会显示出小组情况</a:t>
            </a:r>
          </a:p>
        </p:txBody>
      </p:sp>
    </p:spTree>
    <p:extLst>
      <p:ext uri="{BB962C8B-B14F-4D97-AF65-F5344CB8AC3E}">
        <p14:creationId xmlns:p14="http://schemas.microsoft.com/office/powerpoint/2010/main" val="6442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19202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登录注册功能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07392" y="3775625"/>
            <a:ext cx="708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spc="100" dirty="0"/>
              <a:t>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数据库实现数据可持久化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-apple-system"/>
              </a:rPr>
              <a:t>SharedPreferences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-apple-system"/>
              </a:rPr>
              <a:t>实现记住密码功能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870EFAD-21E2-A8C7-CFEB-0571CF43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23" y="1996721"/>
            <a:ext cx="6994139" cy="42373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1B2CD5-59E1-C82B-9C6E-DD7493AEDBF1}"/>
              </a:ext>
            </a:extLst>
          </p:cNvPr>
          <p:cNvSpPr txBox="1"/>
          <p:nvPr/>
        </p:nvSpPr>
        <p:spPr>
          <a:xfrm>
            <a:off x="488081" y="852785"/>
            <a:ext cx="43975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用户信息存储于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SQLite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数据库中，在进行登录验证时，从数据库中读取数据进行判断，注册同理（保证用户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跟用户名唯一）。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自己封装实现了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DbcUtils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类以及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DbContect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类用来连接以及操作数据库。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zh-CN" altLang="en-US" dirty="0">
                <a:solidFill>
                  <a:srgbClr val="1F2328"/>
                </a:solidFill>
                <a:latin typeface="-apple-system"/>
              </a:rPr>
              <a:t>右侧是封装的一些关于用户跟视频表的操作函数</a:t>
            </a:r>
            <a:endParaRPr lang="zh-CN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C04450-8259-E689-9CE5-DDFE19E5E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28" y="3148216"/>
            <a:ext cx="4341658" cy="29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56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7E7DA2F-EE0D-C271-E6AC-6751640B22AA}"/>
              </a:ext>
            </a:extLst>
          </p:cNvPr>
          <p:cNvSpPr txBox="1"/>
          <p:nvPr/>
        </p:nvSpPr>
        <p:spPr>
          <a:xfrm>
            <a:off x="824163" y="822571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2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实现了记住密码功能，当用户登录成功时点击保存密码，那么下次用户打开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或者是进入到登录页面时，就会进行自动填充，不需要再次输入。</a:t>
            </a: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SharedPreferences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类来将记住密码的账号密码存储在缓存中，如果下一个不选择记住密码则进行清空。初始为空值。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691531-DD72-1357-C839-9DDBACA5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9" y="2022900"/>
            <a:ext cx="11240361" cy="22390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80E96E-3F51-8065-7FC1-86F97211BAC3}"/>
              </a:ext>
            </a:extLst>
          </p:cNvPr>
          <p:cNvSpPr txBox="1"/>
          <p:nvPr/>
        </p:nvSpPr>
        <p:spPr>
          <a:xfrm>
            <a:off x="739942" y="4529889"/>
            <a:ext cx="1002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如果用户成功登陆的话，就将</a:t>
            </a:r>
            <a:r>
              <a:rPr lang="en-US" altLang="zh-CN" dirty="0"/>
              <a:t>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写入缓存中。</a:t>
            </a:r>
            <a:endParaRPr lang="en-US" altLang="zh-CN" dirty="0"/>
          </a:p>
          <a:p>
            <a:r>
              <a:rPr lang="zh-CN" altLang="en-US" dirty="0"/>
              <a:t>同时如果下一个用户取消了记住密码选项，则直接清空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SharedPreferences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799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总页面布局与组件通信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2A13B56-9F7A-728C-3047-5146AE7F432A}"/>
              </a:ext>
            </a:extLst>
          </p:cNvPr>
          <p:cNvSpPr txBox="1"/>
          <p:nvPr/>
        </p:nvSpPr>
        <p:spPr>
          <a:xfrm>
            <a:off x="4655518" y="3875356"/>
            <a:ext cx="644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HelloActivity – Login/Register - MainActivity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2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31D99FC-598E-B17F-1124-682DACE4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59" y="849582"/>
            <a:ext cx="5861065" cy="54505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25D026-D133-D779-4448-98392F31CC31}"/>
              </a:ext>
            </a:extLst>
          </p:cNvPr>
          <p:cNvSpPr txBox="1"/>
          <p:nvPr/>
        </p:nvSpPr>
        <p:spPr>
          <a:xfrm>
            <a:off x="518953" y="2328111"/>
            <a:ext cx="5444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MainActivity</a:t>
            </a:r>
            <a:r>
              <a:rPr lang="zh-CN" altLang="en-US" dirty="0"/>
              <a:t>首先显示页面为</a:t>
            </a:r>
            <a:r>
              <a:rPr lang="en-US" altLang="zh-CN" dirty="0"/>
              <a:t>R.id.nav_view</a:t>
            </a:r>
            <a:r>
              <a:rPr lang="zh-CN" altLang="en-US" dirty="0"/>
              <a:t>，是一个底部导航栏布局，然后下面向导航栏中添加属性，分别为</a:t>
            </a:r>
            <a:r>
              <a:rPr lang="en-US" altLang="zh-CN" dirty="0"/>
              <a:t>ListFragment, ExtensionFragment, PipFragment</a:t>
            </a:r>
          </a:p>
          <a:p>
            <a:r>
              <a:rPr lang="zh-CN" altLang="en-US" dirty="0"/>
              <a:t>同时设置初始页面视图下标。</a:t>
            </a:r>
            <a:endParaRPr lang="en-US" altLang="zh-CN" dirty="0"/>
          </a:p>
          <a:p>
            <a:r>
              <a:rPr lang="zh-CN" altLang="en-US" dirty="0"/>
              <a:t>此外，将从</a:t>
            </a:r>
            <a:r>
              <a:rPr lang="en-US" altLang="zh-CN" dirty="0"/>
              <a:t>LoginActivity</a:t>
            </a:r>
            <a:r>
              <a:rPr lang="zh-CN" altLang="en-US" dirty="0"/>
              <a:t>中传递过来的用户信息，分别使用</a:t>
            </a:r>
            <a:r>
              <a:rPr lang="en-US" altLang="zh-CN" dirty="0"/>
              <a:t>setArguments</a:t>
            </a:r>
            <a:r>
              <a:rPr lang="zh-CN" altLang="en-US" dirty="0"/>
              <a:t>进行设置，方便其他组件调用。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38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725D026-D133-D779-4448-98392F31CC31}"/>
              </a:ext>
            </a:extLst>
          </p:cNvPr>
          <p:cNvSpPr txBox="1"/>
          <p:nvPr/>
        </p:nvSpPr>
        <p:spPr>
          <a:xfrm>
            <a:off x="506921" y="1239253"/>
            <a:ext cx="544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三个导航栏组件中较为复杂的是</a:t>
            </a:r>
            <a:r>
              <a:rPr lang="en-US" altLang="zh-CN" dirty="0"/>
              <a:t>ListFragment</a:t>
            </a:r>
            <a:r>
              <a:rPr lang="zh-CN" altLang="en-US" dirty="0"/>
              <a:t>，因为其在组件上方又设置了三个导航页面，也是“猪猪视频”的主要功能所在。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ListPagerAdapter</a:t>
            </a:r>
            <a:r>
              <a:rPr lang="zh-CN" altLang="en-US" dirty="0"/>
              <a:t>来进行设置实现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AB50EE-6B50-16A4-AA26-9E46BA643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82" y="2562726"/>
            <a:ext cx="5713013" cy="434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9A7A2F-E036-861A-94B4-AB7113822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937" y="1009678"/>
            <a:ext cx="5036721" cy="530088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9D0EBA-FC42-8162-711B-DCA7CD2C494F}"/>
              </a:ext>
            </a:extLst>
          </p:cNvPr>
          <p:cNvSpPr txBox="1"/>
          <p:nvPr/>
        </p:nvSpPr>
        <p:spPr>
          <a:xfrm>
            <a:off x="565484" y="3338763"/>
            <a:ext cx="558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通过这种方式添加显示不同的顶部组件</a:t>
            </a:r>
            <a:endParaRPr lang="en-US" altLang="zh-CN" dirty="0"/>
          </a:p>
          <a:p>
            <a:r>
              <a:rPr lang="zh-CN" altLang="en-US" dirty="0"/>
              <a:t>也采用上面相同的方式进行组件通信，传递信息。</a:t>
            </a:r>
          </a:p>
        </p:txBody>
      </p:sp>
    </p:spTree>
    <p:extLst>
      <p:ext uri="{BB962C8B-B14F-4D97-AF65-F5344CB8AC3E}">
        <p14:creationId xmlns:p14="http://schemas.microsoft.com/office/powerpoint/2010/main" val="265141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视频播放功能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07392" y="3534375"/>
            <a:ext cx="72555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RecycleView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okhttp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获取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抖音布局实现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文件获取视频链接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我的页面中同时使用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实现，但仅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查询当前登录用户的视频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645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1379</Words>
  <Application>Microsoft Office PowerPoint</Application>
  <PresentationFormat>宽屏</PresentationFormat>
  <Paragraphs>108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-apple-system</vt:lpstr>
      <vt:lpstr>等线</vt:lpstr>
      <vt:lpstr>等线 Light</vt:lpstr>
      <vt:lpstr>微软雅黑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大宇 杨</dc:creator>
  <cp:lastModifiedBy>大宇 杨</cp:lastModifiedBy>
  <cp:revision>1</cp:revision>
  <dcterms:created xsi:type="dcterms:W3CDTF">2023-12-17T11:29:49Z</dcterms:created>
  <dcterms:modified xsi:type="dcterms:W3CDTF">2023-12-17T15:48:42Z</dcterms:modified>
</cp:coreProperties>
</file>